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9" r:id="rId14"/>
    <p:sldId id="270" r:id="rId15"/>
    <p:sldId id="271" r:id="rId16"/>
    <p:sldId id="272" r:id="rId17"/>
    <p:sldId id="273" r:id="rId18"/>
    <p:sldId id="274" r:id="rId19"/>
    <p:sldId id="266" r:id="rId20"/>
    <p:sldId id="279" r:id="rId21"/>
    <p:sldId id="280" r:id="rId22"/>
    <p:sldId id="281" r:id="rId23"/>
    <p:sldId id="282" r:id="rId24"/>
    <p:sldId id="275" r:id="rId25"/>
    <p:sldId id="276" r:id="rId26"/>
    <p:sldId id="283" r:id="rId2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240" y="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28C57097-444D-4194-9FF3-2532ADDD9462}"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C612E80-A569-43C2-A459-A613802AAFD1}" type="slidenum">
              <a:rPr lang="ru-RU" smtClean="0"/>
              <a:t>‹#›</a:t>
            </a:fld>
            <a:endParaRPr lang="ru-RU"/>
          </a:p>
        </p:txBody>
      </p:sp>
    </p:spTree>
    <p:extLst>
      <p:ext uri="{BB962C8B-B14F-4D97-AF65-F5344CB8AC3E}">
        <p14:creationId xmlns:p14="http://schemas.microsoft.com/office/powerpoint/2010/main" val="4241148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28C57097-444D-4194-9FF3-2532ADDD9462}"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C612E80-A569-43C2-A459-A613802AAFD1}" type="slidenum">
              <a:rPr lang="ru-RU" smtClean="0"/>
              <a:t>‹#›</a:t>
            </a:fld>
            <a:endParaRPr lang="ru-RU"/>
          </a:p>
        </p:txBody>
      </p:sp>
    </p:spTree>
    <p:extLst>
      <p:ext uri="{BB962C8B-B14F-4D97-AF65-F5344CB8AC3E}">
        <p14:creationId xmlns:p14="http://schemas.microsoft.com/office/powerpoint/2010/main" val="3103386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28C57097-444D-4194-9FF3-2532ADDD9462}"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C612E80-A569-43C2-A459-A613802AAFD1}" type="slidenum">
              <a:rPr lang="ru-RU" smtClean="0"/>
              <a:t>‹#›</a:t>
            </a:fld>
            <a:endParaRPr lang="ru-RU"/>
          </a:p>
        </p:txBody>
      </p:sp>
    </p:spTree>
    <p:extLst>
      <p:ext uri="{BB962C8B-B14F-4D97-AF65-F5344CB8AC3E}">
        <p14:creationId xmlns:p14="http://schemas.microsoft.com/office/powerpoint/2010/main" val="42594737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28C57097-444D-4194-9FF3-2532ADDD9462}"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C612E80-A569-43C2-A459-A613802AAFD1}" type="slidenum">
              <a:rPr lang="ru-RU" smtClean="0"/>
              <a:t>‹#›</a:t>
            </a:fld>
            <a:endParaRPr lang="ru-RU"/>
          </a:p>
        </p:txBody>
      </p:sp>
    </p:spTree>
    <p:extLst>
      <p:ext uri="{BB962C8B-B14F-4D97-AF65-F5344CB8AC3E}">
        <p14:creationId xmlns:p14="http://schemas.microsoft.com/office/powerpoint/2010/main" val="1755602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28C57097-444D-4194-9FF3-2532ADDD9462}"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C612E80-A569-43C2-A459-A613802AAFD1}" type="slidenum">
              <a:rPr lang="ru-RU" smtClean="0"/>
              <a:t>‹#›</a:t>
            </a:fld>
            <a:endParaRPr lang="ru-RU"/>
          </a:p>
        </p:txBody>
      </p:sp>
    </p:spTree>
    <p:extLst>
      <p:ext uri="{BB962C8B-B14F-4D97-AF65-F5344CB8AC3E}">
        <p14:creationId xmlns:p14="http://schemas.microsoft.com/office/powerpoint/2010/main" val="23755936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28C57097-444D-4194-9FF3-2532ADDD9462}" type="datetimeFigureOut">
              <a:rPr lang="ru-RU" smtClean="0"/>
              <a:t>19.09.2024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C612E80-A569-43C2-A459-A613802AAFD1}" type="slidenum">
              <a:rPr lang="ru-RU" smtClean="0"/>
              <a:t>‹#›</a:t>
            </a:fld>
            <a:endParaRPr lang="ru-RU"/>
          </a:p>
        </p:txBody>
      </p:sp>
    </p:spTree>
    <p:extLst>
      <p:ext uri="{BB962C8B-B14F-4D97-AF65-F5344CB8AC3E}">
        <p14:creationId xmlns:p14="http://schemas.microsoft.com/office/powerpoint/2010/main" val="6346487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28C57097-444D-4194-9FF3-2532ADDD9462}" type="datetimeFigureOut">
              <a:rPr lang="ru-RU" smtClean="0"/>
              <a:t>19.09.2024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AC612E80-A569-43C2-A459-A613802AAFD1}" type="slidenum">
              <a:rPr lang="ru-RU" smtClean="0"/>
              <a:t>‹#›</a:t>
            </a:fld>
            <a:endParaRPr lang="ru-RU"/>
          </a:p>
        </p:txBody>
      </p:sp>
    </p:spTree>
    <p:extLst>
      <p:ext uri="{BB962C8B-B14F-4D97-AF65-F5344CB8AC3E}">
        <p14:creationId xmlns:p14="http://schemas.microsoft.com/office/powerpoint/2010/main" val="3795258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28C57097-444D-4194-9FF3-2532ADDD9462}" type="datetimeFigureOut">
              <a:rPr lang="ru-RU" smtClean="0"/>
              <a:t>19.09.2024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AC612E80-A569-43C2-A459-A613802AAFD1}" type="slidenum">
              <a:rPr lang="ru-RU" smtClean="0"/>
              <a:t>‹#›</a:t>
            </a:fld>
            <a:endParaRPr lang="ru-RU"/>
          </a:p>
        </p:txBody>
      </p:sp>
    </p:spTree>
    <p:extLst>
      <p:ext uri="{BB962C8B-B14F-4D97-AF65-F5344CB8AC3E}">
        <p14:creationId xmlns:p14="http://schemas.microsoft.com/office/powerpoint/2010/main" val="3850358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8C57097-444D-4194-9FF3-2532ADDD9462}" type="datetimeFigureOut">
              <a:rPr lang="ru-RU" smtClean="0"/>
              <a:t>19.09.2024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AC612E80-A569-43C2-A459-A613802AAFD1}" type="slidenum">
              <a:rPr lang="ru-RU" smtClean="0"/>
              <a:t>‹#›</a:t>
            </a:fld>
            <a:endParaRPr lang="ru-RU"/>
          </a:p>
        </p:txBody>
      </p:sp>
    </p:spTree>
    <p:extLst>
      <p:ext uri="{BB962C8B-B14F-4D97-AF65-F5344CB8AC3E}">
        <p14:creationId xmlns:p14="http://schemas.microsoft.com/office/powerpoint/2010/main" val="133627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28C57097-444D-4194-9FF3-2532ADDD9462}" type="datetimeFigureOut">
              <a:rPr lang="ru-RU" smtClean="0"/>
              <a:t>19.09.2024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C612E80-A569-43C2-A459-A613802AAFD1}" type="slidenum">
              <a:rPr lang="ru-RU" smtClean="0"/>
              <a:t>‹#›</a:t>
            </a:fld>
            <a:endParaRPr lang="ru-RU"/>
          </a:p>
        </p:txBody>
      </p:sp>
    </p:spTree>
    <p:extLst>
      <p:ext uri="{BB962C8B-B14F-4D97-AF65-F5344CB8AC3E}">
        <p14:creationId xmlns:p14="http://schemas.microsoft.com/office/powerpoint/2010/main" val="1663499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28C57097-444D-4194-9FF3-2532ADDD9462}" type="datetimeFigureOut">
              <a:rPr lang="ru-RU" smtClean="0"/>
              <a:t>19.09.2024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C612E80-A569-43C2-A459-A613802AAFD1}" type="slidenum">
              <a:rPr lang="ru-RU" smtClean="0"/>
              <a:t>‹#›</a:t>
            </a:fld>
            <a:endParaRPr lang="ru-RU"/>
          </a:p>
        </p:txBody>
      </p:sp>
    </p:spTree>
    <p:extLst>
      <p:ext uri="{BB962C8B-B14F-4D97-AF65-F5344CB8AC3E}">
        <p14:creationId xmlns:p14="http://schemas.microsoft.com/office/powerpoint/2010/main" val="298459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C57097-444D-4194-9FF3-2532ADDD9462}" type="datetimeFigureOut">
              <a:rPr lang="ru-RU" smtClean="0"/>
              <a:t>19.09.2024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612E80-A569-43C2-A459-A613802AAFD1}" type="slidenum">
              <a:rPr lang="ru-RU" smtClean="0"/>
              <a:t>‹#›</a:t>
            </a:fld>
            <a:endParaRPr lang="ru-RU"/>
          </a:p>
        </p:txBody>
      </p:sp>
    </p:spTree>
    <p:extLst>
      <p:ext uri="{BB962C8B-B14F-4D97-AF65-F5344CB8AC3E}">
        <p14:creationId xmlns:p14="http://schemas.microsoft.com/office/powerpoint/2010/main" val="29635257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en-US" dirty="0"/>
              <a:t>Lecture 2</a:t>
            </a:r>
            <a:endParaRPr lang="ru-RU" dirty="0"/>
          </a:p>
        </p:txBody>
      </p:sp>
      <p:sp>
        <p:nvSpPr>
          <p:cNvPr id="3" name="Подзаголовок 2"/>
          <p:cNvSpPr>
            <a:spLocks noGrp="1"/>
          </p:cNvSpPr>
          <p:nvPr>
            <p:ph type="subTitle" idx="1"/>
          </p:nvPr>
        </p:nvSpPr>
        <p:spPr/>
        <p:txBody>
          <a:bodyPr>
            <a:normAutofit/>
          </a:bodyPr>
          <a:lstStyle/>
          <a:p>
            <a:r>
              <a:rPr lang="en-US"/>
              <a:t>Formulation of a </a:t>
            </a:r>
            <a:r>
              <a:rPr lang="en-US" dirty="0"/>
              <a:t>research problem</a:t>
            </a:r>
            <a:endParaRPr lang="ru-RU" dirty="0"/>
          </a:p>
        </p:txBody>
      </p:sp>
    </p:spTree>
    <p:extLst>
      <p:ext uri="{BB962C8B-B14F-4D97-AF65-F5344CB8AC3E}">
        <p14:creationId xmlns:p14="http://schemas.microsoft.com/office/powerpoint/2010/main" val="135957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To set up the boundaries of scientific problem </a:t>
            </a:r>
            <a:endParaRPr lang="ru-RU" dirty="0"/>
          </a:p>
        </p:txBody>
      </p:sp>
      <p:sp>
        <p:nvSpPr>
          <p:cNvPr id="3" name="Объект 2"/>
          <p:cNvSpPr>
            <a:spLocks noGrp="1"/>
          </p:cNvSpPr>
          <p:nvPr>
            <p:ph idx="1"/>
          </p:nvPr>
        </p:nvSpPr>
        <p:spPr/>
        <p:txBody>
          <a:bodyPr>
            <a:normAutofit fontScale="92500" lnSpcReduction="20000"/>
          </a:bodyPr>
          <a:lstStyle/>
          <a:p>
            <a:pPr marL="0" indent="0">
              <a:buNone/>
            </a:pPr>
            <a:r>
              <a:rPr lang="en-US" dirty="0"/>
              <a:t>To set up the boundaries of scientific problem is very important step in preparation of future research. To </a:t>
            </a:r>
            <a:r>
              <a:rPr lang="en-US" dirty="0" err="1"/>
              <a:t>fulfil</a:t>
            </a:r>
            <a:r>
              <a:rPr lang="en-US" dirty="0"/>
              <a:t> this aim one have to: </a:t>
            </a:r>
          </a:p>
          <a:p>
            <a:r>
              <a:rPr lang="en-US" dirty="0"/>
              <a:t>-     think about possible causes of observed new, up to now unknown phenomenon,</a:t>
            </a:r>
          </a:p>
          <a:p>
            <a:r>
              <a:rPr lang="en-US" dirty="0"/>
              <a:t>-	 create of hypothesis,</a:t>
            </a:r>
          </a:p>
          <a:p>
            <a:r>
              <a:rPr lang="en-US" dirty="0"/>
              <a:t>-	 think on whether defined scientific problem is solvable, </a:t>
            </a:r>
            <a:endParaRPr lang="ru-RU" dirty="0"/>
          </a:p>
          <a:p>
            <a:r>
              <a:rPr lang="en-US" dirty="0"/>
              <a:t>think about methods suitable for solving the defined scientific problem.</a:t>
            </a:r>
          </a:p>
          <a:p>
            <a:endParaRPr lang="ru-RU" dirty="0"/>
          </a:p>
        </p:txBody>
      </p:sp>
    </p:spTree>
    <p:extLst>
      <p:ext uri="{BB962C8B-B14F-4D97-AF65-F5344CB8AC3E}">
        <p14:creationId xmlns:p14="http://schemas.microsoft.com/office/powerpoint/2010/main" val="219902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How the research problem is formulated?</a:t>
            </a:r>
            <a:endParaRPr lang="ru-RU" dirty="0"/>
          </a:p>
        </p:txBody>
      </p:sp>
      <p:sp>
        <p:nvSpPr>
          <p:cNvPr id="3" name="Объект 2"/>
          <p:cNvSpPr>
            <a:spLocks noGrp="1"/>
          </p:cNvSpPr>
          <p:nvPr>
            <p:ph idx="1"/>
          </p:nvPr>
        </p:nvSpPr>
        <p:spPr/>
        <p:txBody>
          <a:bodyPr>
            <a:normAutofit fontScale="85000" lnSpcReduction="20000"/>
          </a:bodyPr>
          <a:lstStyle/>
          <a:p>
            <a:pPr marL="0" indent="0">
              <a:buNone/>
            </a:pPr>
            <a:r>
              <a:rPr lang="en-US" dirty="0"/>
              <a:t>At the beginning there is e.g. accidental observation of phenomenon which we are not able to explain. Thank to our curiosity</a:t>
            </a:r>
            <a:r>
              <a:rPr lang="ru-RU" dirty="0"/>
              <a:t> </a:t>
            </a:r>
            <a:r>
              <a:rPr lang="ru-RU" dirty="0" err="1"/>
              <a:t>любопытсво</a:t>
            </a:r>
            <a:r>
              <a:rPr lang="en-US" dirty="0"/>
              <a:t> we will start with looking for explanation. We formulate questions-why and how the phenomenon originated. There is a lot of      uncertainties </a:t>
            </a:r>
            <a:r>
              <a:rPr lang="ru-RU" dirty="0"/>
              <a:t> неопределенностей </a:t>
            </a:r>
            <a:r>
              <a:rPr lang="en-US" dirty="0"/>
              <a:t>and only small amount of certainties</a:t>
            </a:r>
            <a:r>
              <a:rPr lang="ru-RU" dirty="0"/>
              <a:t> несомненный факт </a:t>
            </a:r>
            <a:r>
              <a:rPr lang="en-US" dirty="0"/>
              <a:t> at the beginning. The consideration </a:t>
            </a:r>
            <a:r>
              <a:rPr lang="ru-RU" dirty="0"/>
              <a:t> рассмотрение </a:t>
            </a:r>
            <a:r>
              <a:rPr lang="en-US" dirty="0"/>
              <a:t>on possible cause(s) of the phenomenon is formulated. These considerations we discussed with co-workers, we are looking for answers in literature, and we consider personal experience of other researcher. </a:t>
            </a:r>
            <a:endParaRPr lang="ru-RU" dirty="0"/>
          </a:p>
        </p:txBody>
      </p:sp>
    </p:spTree>
    <p:extLst>
      <p:ext uri="{BB962C8B-B14F-4D97-AF65-F5344CB8AC3E}">
        <p14:creationId xmlns:p14="http://schemas.microsoft.com/office/powerpoint/2010/main" val="10434389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How the research problem is formulated</a:t>
            </a:r>
            <a:endParaRPr lang="ru-RU" dirty="0"/>
          </a:p>
        </p:txBody>
      </p:sp>
      <p:sp>
        <p:nvSpPr>
          <p:cNvPr id="3" name="Объект 2"/>
          <p:cNvSpPr>
            <a:spLocks noGrp="1"/>
          </p:cNvSpPr>
          <p:nvPr>
            <p:ph idx="1"/>
          </p:nvPr>
        </p:nvSpPr>
        <p:spPr/>
        <p:txBody>
          <a:bodyPr>
            <a:normAutofit lnSpcReduction="10000"/>
          </a:bodyPr>
          <a:lstStyle/>
          <a:p>
            <a:pPr marL="0" indent="0">
              <a:buNone/>
            </a:pPr>
            <a:r>
              <a:rPr lang="en-US" dirty="0"/>
              <a:t>If we are not able to find convincing</a:t>
            </a:r>
            <a:r>
              <a:rPr lang="ru-RU" dirty="0"/>
              <a:t>убедительный</a:t>
            </a:r>
            <a:r>
              <a:rPr lang="en-US" dirty="0"/>
              <a:t> explanation than we formulate primary research problem. Subsequently</a:t>
            </a:r>
            <a:r>
              <a:rPr lang="ru-RU" dirty="0"/>
              <a:t> впоследствии</a:t>
            </a:r>
            <a:r>
              <a:rPr lang="en-US" dirty="0"/>
              <a:t>, we consider its solubility</a:t>
            </a:r>
            <a:r>
              <a:rPr lang="ru-RU" dirty="0"/>
              <a:t> - разрешимость</a:t>
            </a:r>
            <a:r>
              <a:rPr lang="en-US" dirty="0"/>
              <a:t>. If it seems soluble than what we are thinking on possible kinds of method which can be used for this purpose. If it seem not soluble than it is necessary to go back and start to think about the research problem once again. </a:t>
            </a:r>
            <a:endParaRPr lang="ru-RU" dirty="0"/>
          </a:p>
        </p:txBody>
      </p:sp>
    </p:spTree>
    <p:extLst>
      <p:ext uri="{BB962C8B-B14F-4D97-AF65-F5344CB8AC3E}">
        <p14:creationId xmlns:p14="http://schemas.microsoft.com/office/powerpoint/2010/main" val="16677618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the importance of the results?</a:t>
            </a:r>
            <a:endParaRPr lang="ru-RU" dirty="0"/>
          </a:p>
        </p:txBody>
      </p:sp>
      <p:sp>
        <p:nvSpPr>
          <p:cNvPr id="3" name="Объект 2"/>
          <p:cNvSpPr>
            <a:spLocks noGrp="1"/>
          </p:cNvSpPr>
          <p:nvPr>
            <p:ph idx="1"/>
          </p:nvPr>
        </p:nvSpPr>
        <p:spPr/>
        <p:txBody>
          <a:bodyPr/>
          <a:lstStyle/>
          <a:p>
            <a:pPr marL="0" indent="0">
              <a:buNone/>
            </a:pPr>
            <a:r>
              <a:rPr lang="en-US" dirty="0"/>
              <a:t>Looking for, to define, to set the boundaries of scientific problem are the steps which are essential for quality of created scientific problem. On the above mentioned steps depends also the importance of the results which will be obtained by solving the problem, and how these results will influence branches of science, the science as whole and whole society. </a:t>
            </a:r>
            <a:endParaRPr lang="ru-RU" dirty="0"/>
          </a:p>
        </p:txBody>
      </p:sp>
    </p:spTree>
    <p:extLst>
      <p:ext uri="{BB962C8B-B14F-4D97-AF65-F5344CB8AC3E}">
        <p14:creationId xmlns:p14="http://schemas.microsoft.com/office/powerpoint/2010/main" val="37448767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a:t>
            </a:r>
            <a:r>
              <a:rPr lang="en-US" dirty="0" err="1"/>
              <a:t>serious“research</a:t>
            </a:r>
            <a:r>
              <a:rPr lang="en-US" dirty="0"/>
              <a:t> problems  </a:t>
            </a:r>
            <a:br>
              <a:rPr lang="en-US" dirty="0"/>
            </a:br>
            <a:r>
              <a:rPr lang="en-US" dirty="0"/>
              <a:t>&amp;„less important“ research problem </a:t>
            </a:r>
            <a:endParaRPr lang="ru-RU" dirty="0"/>
          </a:p>
        </p:txBody>
      </p:sp>
      <p:sp>
        <p:nvSpPr>
          <p:cNvPr id="3" name="Объект 2"/>
          <p:cNvSpPr>
            <a:spLocks noGrp="1"/>
          </p:cNvSpPr>
          <p:nvPr>
            <p:ph idx="1"/>
          </p:nvPr>
        </p:nvSpPr>
        <p:spPr/>
        <p:txBody>
          <a:bodyPr>
            <a:normAutofit fontScale="77500" lnSpcReduction="20000"/>
          </a:bodyPr>
          <a:lstStyle/>
          <a:p>
            <a:pPr marL="0" indent="0">
              <a:buNone/>
            </a:pPr>
            <a:r>
              <a:rPr lang="en-US" dirty="0"/>
              <a:t>From this point of view we can distinguish so called „</a:t>
            </a:r>
            <a:r>
              <a:rPr lang="en-US" dirty="0" err="1"/>
              <a:t>serious“research</a:t>
            </a:r>
            <a:r>
              <a:rPr lang="en-US" dirty="0"/>
              <a:t> problems solving which brink a very new knowledge in the field. Their importance is manifested by awarding their authors by Nobel Prize, e.g. in 2008 </a:t>
            </a:r>
            <a:r>
              <a:rPr lang="en-US" dirty="0" err="1"/>
              <a:t>yr</a:t>
            </a:r>
            <a:r>
              <a:rPr lang="en-US" dirty="0"/>
              <a:t> discovery  of </a:t>
            </a:r>
            <a:r>
              <a:rPr lang="en-US" dirty="0" err="1"/>
              <a:t>papiloma</a:t>
            </a:r>
            <a:r>
              <a:rPr lang="en-US" dirty="0"/>
              <a:t> virus was done, in 1962 it was  discovery of DNA structure, in 2009 it was discovered structure of ribosome and function of telomere and enzyme telomerase. These discoveries are really serious ones. Discovery and solving of „less important“ research problem brink, however, very useful results, too. It can be, e.g. discovery of new important law in scientific branch or introduction of new discoveries to medical practice. Such discoveries are awarded, too but by another type of prizes.</a:t>
            </a:r>
            <a:endParaRPr lang="ru-RU" dirty="0"/>
          </a:p>
        </p:txBody>
      </p:sp>
    </p:spTree>
    <p:extLst>
      <p:ext uri="{BB962C8B-B14F-4D97-AF65-F5344CB8AC3E}">
        <p14:creationId xmlns:p14="http://schemas.microsoft.com/office/powerpoint/2010/main" val="35387595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marL="342900" lvl="0" indent="-342900">
              <a:spcBef>
                <a:spcPct val="20000"/>
              </a:spcBef>
            </a:pPr>
            <a:r>
              <a:rPr lang="en-US" sz="2800" dirty="0">
                <a:solidFill>
                  <a:prstClr val="black"/>
                </a:solidFill>
                <a:ea typeface="+mn-ea"/>
                <a:cs typeface="+mn-cs"/>
              </a:rPr>
              <a:t>Searching and review the literature relating to the regarding research problem</a:t>
            </a:r>
            <a:br>
              <a:rPr lang="ru-RU" sz="2800" dirty="0">
                <a:solidFill>
                  <a:prstClr val="black"/>
                </a:solidFill>
                <a:ea typeface="+mn-ea"/>
                <a:cs typeface="+mn-cs"/>
              </a:rPr>
            </a:br>
            <a:endParaRPr lang="ru-RU" sz="2800" dirty="0"/>
          </a:p>
        </p:txBody>
      </p:sp>
      <p:sp>
        <p:nvSpPr>
          <p:cNvPr id="3" name="Объект 2"/>
          <p:cNvSpPr>
            <a:spLocks noGrp="1"/>
          </p:cNvSpPr>
          <p:nvPr>
            <p:ph idx="1"/>
          </p:nvPr>
        </p:nvSpPr>
        <p:spPr/>
        <p:txBody>
          <a:bodyPr>
            <a:normAutofit fontScale="85000" lnSpcReduction="10000"/>
          </a:bodyPr>
          <a:lstStyle/>
          <a:p>
            <a:pPr marL="0" indent="0">
              <a:buNone/>
            </a:pPr>
            <a:r>
              <a:rPr lang="en-US" dirty="0"/>
              <a:t>When conducting the literature review it’s important to concentrate on the scientific literature, start with the most valuable research journals in your topical area, use a blind or juried review system on the research journals and do the review early in the research process. In the literature review you might be able to find a study that is quite similar to the one you are thinking of doing and the literature review will help you to find and select appropriate measurement instruments and it will also help you to anticipate common problems in your research context and will help you to avoid common traps. </a:t>
            </a:r>
            <a:endParaRPr lang="ru-RU" dirty="0"/>
          </a:p>
        </p:txBody>
      </p:sp>
    </p:spTree>
    <p:extLst>
      <p:ext uri="{BB962C8B-B14F-4D97-AF65-F5344CB8AC3E}">
        <p14:creationId xmlns:p14="http://schemas.microsoft.com/office/powerpoint/2010/main" val="11109281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2800" dirty="0">
                <a:solidFill>
                  <a:prstClr val="black"/>
                </a:solidFill>
              </a:rPr>
              <a:t>Searching and review the literature relating to the regarding research problem</a:t>
            </a:r>
            <a:br>
              <a:rPr lang="ru-RU" sz="2800" dirty="0">
                <a:solidFill>
                  <a:prstClr val="black"/>
                </a:solidFill>
              </a:rPr>
            </a:br>
            <a:endParaRPr lang="ru-RU" dirty="0"/>
          </a:p>
        </p:txBody>
      </p:sp>
      <p:sp>
        <p:nvSpPr>
          <p:cNvPr id="3" name="Объект 2"/>
          <p:cNvSpPr>
            <a:spLocks noGrp="1"/>
          </p:cNvSpPr>
          <p:nvPr>
            <p:ph idx="1"/>
          </p:nvPr>
        </p:nvSpPr>
        <p:spPr/>
        <p:txBody>
          <a:bodyPr>
            <a:normAutofit fontScale="92500" lnSpcReduction="10000"/>
          </a:bodyPr>
          <a:lstStyle/>
          <a:p>
            <a:pPr marL="0" indent="0">
              <a:buNone/>
            </a:pPr>
            <a:r>
              <a:rPr lang="en-US" dirty="0"/>
              <a:t>The aims of literature review are to get an insight and to get a view work of others, and there are some requirements needed to be fulfilled to be an effective review </a:t>
            </a:r>
            <a:r>
              <a:rPr lang="en-US" dirty="0" err="1"/>
              <a:t>analyser</a:t>
            </a:r>
            <a:r>
              <a:rPr lang="en-US" dirty="0"/>
              <a:t>. One of the requirements is to compare different authors views on an issue and in the same time put those with similar conclusions in groups, note the disagreement areas and conclude by </a:t>
            </a:r>
            <a:r>
              <a:rPr lang="en-US" dirty="0" err="1"/>
              <a:t>summarising</a:t>
            </a:r>
            <a:r>
              <a:rPr lang="en-US" dirty="0"/>
              <a:t> what the literature says. The best way to do a literature review is to use library resources. </a:t>
            </a:r>
            <a:endParaRPr lang="ru-RU" dirty="0"/>
          </a:p>
        </p:txBody>
      </p:sp>
    </p:spTree>
    <p:extLst>
      <p:ext uri="{BB962C8B-B14F-4D97-AF65-F5344CB8AC3E}">
        <p14:creationId xmlns:p14="http://schemas.microsoft.com/office/powerpoint/2010/main" val="18612500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2800" dirty="0">
                <a:solidFill>
                  <a:prstClr val="black"/>
                </a:solidFill>
              </a:rPr>
              <a:t>Searching and review the literature relating to the regarding research problem</a:t>
            </a:r>
            <a:br>
              <a:rPr lang="ru-RU" sz="2800" dirty="0">
                <a:solidFill>
                  <a:prstClr val="black"/>
                </a:solidFill>
              </a:rPr>
            </a:br>
            <a:endParaRPr lang="ru-RU" dirty="0"/>
          </a:p>
        </p:txBody>
      </p:sp>
      <p:sp>
        <p:nvSpPr>
          <p:cNvPr id="3" name="Объект 2"/>
          <p:cNvSpPr>
            <a:spLocks noGrp="1"/>
          </p:cNvSpPr>
          <p:nvPr>
            <p:ph idx="1"/>
          </p:nvPr>
        </p:nvSpPr>
        <p:spPr/>
        <p:txBody>
          <a:bodyPr>
            <a:normAutofit fontScale="92500" lnSpcReduction="20000"/>
          </a:bodyPr>
          <a:lstStyle/>
          <a:p>
            <a:pPr marL="0" indent="0">
              <a:buNone/>
            </a:pPr>
            <a:r>
              <a:rPr lang="en-US" dirty="0"/>
              <a:t>So, using other words, the aim of this step is to find the current information related to the recognized research problem. Not to be confused with a book review, a literature review surveys scholarly articles, books and other sources (e.g. dissertations, conference proceedings) relevant to a particular issue, area of research, or theory, providing a description, summary, and critical evaluation of each work. The purpose of a literature review is than to offer an overview of significant literature published on a topic </a:t>
            </a:r>
            <a:endParaRPr lang="ru-RU" dirty="0"/>
          </a:p>
        </p:txBody>
      </p:sp>
    </p:spTree>
    <p:extLst>
      <p:ext uri="{BB962C8B-B14F-4D97-AF65-F5344CB8AC3E}">
        <p14:creationId xmlns:p14="http://schemas.microsoft.com/office/powerpoint/2010/main" val="37054406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sz="3200" dirty="0">
                <a:solidFill>
                  <a:prstClr val="black"/>
                </a:solidFill>
                <a:ea typeface="+mn-ea"/>
                <a:cs typeface="+mn-cs"/>
              </a:rPr>
              <a:t>Result of the searching literature</a:t>
            </a:r>
            <a:endParaRPr lang="ru-RU" dirty="0"/>
          </a:p>
        </p:txBody>
      </p:sp>
      <p:sp>
        <p:nvSpPr>
          <p:cNvPr id="3" name="Объект 2"/>
          <p:cNvSpPr>
            <a:spLocks noGrp="1"/>
          </p:cNvSpPr>
          <p:nvPr>
            <p:ph idx="1"/>
          </p:nvPr>
        </p:nvSpPr>
        <p:spPr/>
        <p:txBody>
          <a:bodyPr/>
          <a:lstStyle/>
          <a:p>
            <a:pPr marL="0" indent="0">
              <a:buNone/>
            </a:pPr>
            <a:r>
              <a:rPr lang="en-US" dirty="0"/>
              <a:t>Result of the searching literature is than more precisely </a:t>
            </a:r>
            <a:r>
              <a:rPr lang="ru-RU" dirty="0"/>
              <a:t>точнее </a:t>
            </a:r>
            <a:r>
              <a:rPr lang="en-US" dirty="0"/>
              <a:t>defined research problem or the recent research problem is rejected because it was successfully solved in the past. </a:t>
            </a:r>
            <a:endParaRPr lang="ru-RU" dirty="0"/>
          </a:p>
        </p:txBody>
      </p:sp>
    </p:spTree>
    <p:extLst>
      <p:ext uri="{BB962C8B-B14F-4D97-AF65-F5344CB8AC3E}">
        <p14:creationId xmlns:p14="http://schemas.microsoft.com/office/powerpoint/2010/main" val="9336994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dirty="0"/>
              <a:t> think about methods suitable for solving the defined scientific problem.</a:t>
            </a:r>
            <a:endParaRPr lang="ru-RU" dirty="0"/>
          </a:p>
        </p:txBody>
      </p:sp>
    </p:spTree>
    <p:extLst>
      <p:ext uri="{BB962C8B-B14F-4D97-AF65-F5344CB8AC3E}">
        <p14:creationId xmlns:p14="http://schemas.microsoft.com/office/powerpoint/2010/main" val="8684817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Why is so important to state the problem?</a:t>
            </a:r>
            <a:endParaRPr lang="ru-RU" dirty="0"/>
          </a:p>
        </p:txBody>
      </p:sp>
      <p:sp>
        <p:nvSpPr>
          <p:cNvPr id="3" name="Объект 2"/>
          <p:cNvSpPr>
            <a:spLocks noGrp="1"/>
          </p:cNvSpPr>
          <p:nvPr>
            <p:ph idx="1"/>
          </p:nvPr>
        </p:nvSpPr>
        <p:spPr/>
        <p:txBody>
          <a:bodyPr>
            <a:normAutofit fontScale="92500" lnSpcReduction="20000"/>
          </a:bodyPr>
          <a:lstStyle/>
          <a:p>
            <a:pPr marL="0" indent="0">
              <a:buNone/>
            </a:pPr>
            <a:r>
              <a:rPr lang="en-US" dirty="0"/>
              <a:t>The first step of the research work is to state the scientific problem. It is important to clearly state what your problem is to avoid any confusion later. Formulation of scientific problem is frequently recognized as the most difficult and the most important part of research project. Precisely it was expressed by A. Einstein (paraphrase): „If I have one hour for solving the problem on which my life depends, than I will devote 40 minutes to study the problem, 15 minutes to </a:t>
            </a:r>
            <a:r>
              <a:rPr lang="en-US" dirty="0" err="1"/>
              <a:t>analyse</a:t>
            </a:r>
            <a:r>
              <a:rPr lang="en-US" dirty="0"/>
              <a:t> the ways how to solve it, and only 5 minutes to solve it“. Scientific problem is frequently stated in form of a question. </a:t>
            </a:r>
            <a:endParaRPr lang="ru-RU" dirty="0"/>
          </a:p>
        </p:txBody>
      </p:sp>
    </p:spTree>
    <p:extLst>
      <p:ext uri="{BB962C8B-B14F-4D97-AF65-F5344CB8AC3E}">
        <p14:creationId xmlns:p14="http://schemas.microsoft.com/office/powerpoint/2010/main" val="31555296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the Kazakh famine 1931-1933 </a:t>
            </a:r>
            <a:r>
              <a:rPr lang="ru-RU" dirty="0"/>
              <a:t>гг.</a:t>
            </a:r>
          </a:p>
        </p:txBody>
      </p:sp>
      <p:sp>
        <p:nvSpPr>
          <p:cNvPr id="3" name="Объект 2"/>
          <p:cNvSpPr>
            <a:spLocks noGrp="1"/>
          </p:cNvSpPr>
          <p:nvPr>
            <p:ph idx="1"/>
          </p:nvPr>
        </p:nvSpPr>
        <p:spPr/>
        <p:txBody>
          <a:bodyPr>
            <a:normAutofit fontScale="85000" lnSpcReduction="10000"/>
          </a:bodyPr>
          <a:lstStyle/>
          <a:p>
            <a:pPr marL="0" indent="0">
              <a:buNone/>
            </a:pPr>
            <a:r>
              <a:rPr lang="ru-RU" dirty="0"/>
              <a:t>«</a:t>
            </a:r>
            <a:r>
              <a:rPr lang="en-US" dirty="0"/>
              <a:t>In the West study of the Kazakh famine then lay dormant for nearly two decades until an international group of scholars began to revive it. They include </a:t>
            </a:r>
            <a:endParaRPr lang="ru-RU" dirty="0"/>
          </a:p>
          <a:p>
            <a:pPr marL="0" indent="0">
              <a:buNone/>
            </a:pPr>
            <a:r>
              <a:rPr lang="en-US" dirty="0"/>
              <a:t>the French scholar Isabelle </a:t>
            </a:r>
            <a:r>
              <a:rPr lang="en-US" dirty="0" err="1"/>
              <a:t>Ohayon</a:t>
            </a:r>
            <a:r>
              <a:rPr lang="en-US" dirty="0"/>
              <a:t>, </a:t>
            </a:r>
            <a:endParaRPr lang="ru-RU" dirty="0"/>
          </a:p>
          <a:p>
            <a:pPr marL="0" indent="0">
              <a:buNone/>
            </a:pPr>
            <a:r>
              <a:rPr lang="en-US" dirty="0"/>
              <a:t>the Italian scholar </a:t>
            </a:r>
            <a:r>
              <a:rPr lang="en-US" dirty="0" err="1"/>
              <a:t>Niccolò</a:t>
            </a:r>
            <a:r>
              <a:rPr lang="en-US" dirty="0"/>
              <a:t> </a:t>
            </a:r>
            <a:r>
              <a:rPr lang="en-US" dirty="0" err="1"/>
              <a:t>Pianciola</a:t>
            </a:r>
            <a:r>
              <a:rPr lang="en-US" dirty="0"/>
              <a:t>, </a:t>
            </a:r>
            <a:endParaRPr lang="ru-RU" dirty="0"/>
          </a:p>
          <a:p>
            <a:pPr marL="0" indent="0">
              <a:buNone/>
            </a:pPr>
            <a:r>
              <a:rPr lang="en-US" dirty="0"/>
              <a:t>the American scholar Matthew Payne,</a:t>
            </a:r>
            <a:endParaRPr lang="ru-RU" dirty="0"/>
          </a:p>
          <a:p>
            <a:pPr marL="0" indent="0">
              <a:buNone/>
            </a:pPr>
            <a:r>
              <a:rPr lang="en-US" dirty="0"/>
              <a:t> the German scholar Robert Kindler, </a:t>
            </a:r>
            <a:endParaRPr lang="ru-RU" dirty="0"/>
          </a:p>
          <a:p>
            <a:pPr marL="0" indent="0">
              <a:buNone/>
            </a:pPr>
            <a:r>
              <a:rPr lang="en-US" dirty="0"/>
              <a:t>and me, an American scholar at the University of Maryland-College Park (</a:t>
            </a:r>
            <a:r>
              <a:rPr lang="en-US" dirty="0" err="1"/>
              <a:t>Ohayon</a:t>
            </a:r>
            <a:r>
              <a:rPr lang="en-US" dirty="0"/>
              <a:t>; </a:t>
            </a:r>
            <a:r>
              <a:rPr lang="en-US" dirty="0" err="1"/>
              <a:t>Pianciola</a:t>
            </a:r>
            <a:r>
              <a:rPr lang="en-US" dirty="0"/>
              <a:t> 2009; Payne 2011; Kindler; Cameron; Mark; and Werth).</a:t>
            </a:r>
            <a:r>
              <a:rPr lang="ru-RU" dirty="0"/>
              <a:t>»</a:t>
            </a:r>
          </a:p>
        </p:txBody>
      </p:sp>
    </p:spTree>
    <p:extLst>
      <p:ext uri="{BB962C8B-B14F-4D97-AF65-F5344CB8AC3E}">
        <p14:creationId xmlns:p14="http://schemas.microsoft.com/office/powerpoint/2010/main" val="14016604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fr-FR" dirty="0"/>
              <a:t>Ohayon, Isabelle. La sédentarisation des Kazakhs dans l’URSS de Staline: Collectivisation et changement social (1928-1945). Paris: Maisonneuve &amp; Larose-Institut Français d’Études sur l’Asie Centrale, 2006. Print.</a:t>
            </a:r>
            <a:endParaRPr lang="ru-RU" dirty="0"/>
          </a:p>
        </p:txBody>
      </p:sp>
    </p:spTree>
    <p:extLst>
      <p:ext uri="{BB962C8B-B14F-4D97-AF65-F5344CB8AC3E}">
        <p14:creationId xmlns:p14="http://schemas.microsoft.com/office/powerpoint/2010/main" val="10683530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77500" lnSpcReduction="20000"/>
          </a:bodyPr>
          <a:lstStyle/>
          <a:p>
            <a:r>
              <a:rPr lang="en-US" dirty="0"/>
              <a:t>Payne, Matthew J. “Seeing like a Soviet State: Settlement of Nomadic Kazakhs, 1928-1934.” Writing the Stalin Era: Sheila Fitzpatrick and Soviet Historiography. Ed. </a:t>
            </a:r>
            <a:r>
              <a:rPr lang="en-US" dirty="0" err="1"/>
              <a:t>Golfo</a:t>
            </a:r>
            <a:r>
              <a:rPr lang="en-US" dirty="0"/>
              <a:t> </a:t>
            </a:r>
            <a:r>
              <a:rPr lang="en-US" dirty="0" err="1"/>
              <a:t>Alexopoulous</a:t>
            </a:r>
            <a:r>
              <a:rPr lang="en-US" dirty="0"/>
              <a:t>, Julie </a:t>
            </a:r>
            <a:r>
              <a:rPr lang="en-US" dirty="0" err="1"/>
              <a:t>Hessler</a:t>
            </a:r>
            <a:r>
              <a:rPr lang="en-US" dirty="0"/>
              <a:t>, and </a:t>
            </a:r>
            <a:r>
              <a:rPr lang="en-US" dirty="0" err="1"/>
              <a:t>Kiril</a:t>
            </a:r>
            <a:r>
              <a:rPr lang="en-US" dirty="0"/>
              <a:t> </a:t>
            </a:r>
            <a:r>
              <a:rPr lang="en-US" dirty="0" err="1"/>
              <a:t>Tomoff</a:t>
            </a:r>
            <a:r>
              <a:rPr lang="en-US" dirty="0"/>
              <a:t>. New York: Palgrave Macmillan, 2011. 59-86. Print.</a:t>
            </a:r>
          </a:p>
          <a:p>
            <a:r>
              <a:rPr lang="en-US" dirty="0"/>
              <a:t>---. “Soviet Steppe: Modernization and Genocide in Kazakhstan, 1916 to 1941.” Web. 10 July 2015. http://history.emory.edu/home/people/faculty/payne- matthew.html.</a:t>
            </a:r>
          </a:p>
          <a:p>
            <a:r>
              <a:rPr lang="en-US" dirty="0" err="1"/>
              <a:t>Pianciola</a:t>
            </a:r>
            <a:r>
              <a:rPr lang="en-US" dirty="0"/>
              <a:t>, </a:t>
            </a:r>
            <a:r>
              <a:rPr lang="en-US" dirty="0" err="1"/>
              <a:t>Niccolò</a:t>
            </a:r>
            <a:r>
              <a:rPr lang="en-US" dirty="0"/>
              <a:t>. “Famine in the Steppe: The Collectivization of Agriculture and the Kazak Herdsmen, 1928-1934.” Cahiers du Monde </a:t>
            </a:r>
            <a:r>
              <a:rPr lang="en-US" dirty="0" err="1"/>
              <a:t>russe</a:t>
            </a:r>
            <a:r>
              <a:rPr lang="en-US" dirty="0"/>
              <a:t> 45.1-2 (2004):137-92. Print.</a:t>
            </a:r>
          </a:p>
          <a:p>
            <a:endParaRPr lang="ru-RU" dirty="0"/>
          </a:p>
        </p:txBody>
      </p:sp>
    </p:spTree>
    <p:extLst>
      <p:ext uri="{BB962C8B-B14F-4D97-AF65-F5344CB8AC3E}">
        <p14:creationId xmlns:p14="http://schemas.microsoft.com/office/powerpoint/2010/main" val="13870578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dirty="0" err="1"/>
              <a:t>Omarbekov</a:t>
            </a:r>
            <a:r>
              <a:rPr lang="en-US" dirty="0"/>
              <a:t>, Talas. 20-30 </a:t>
            </a:r>
            <a:r>
              <a:rPr lang="en-US" dirty="0" err="1"/>
              <a:t>zhïldardaghï</a:t>
            </a:r>
            <a:r>
              <a:rPr lang="en-US" dirty="0"/>
              <a:t> </a:t>
            </a:r>
            <a:r>
              <a:rPr lang="en-US" dirty="0" err="1"/>
              <a:t>Qasaqstan</a:t>
            </a:r>
            <a:r>
              <a:rPr lang="en-US" dirty="0"/>
              <a:t> </a:t>
            </a:r>
            <a:r>
              <a:rPr lang="en-US" dirty="0" err="1"/>
              <a:t>qasĭretĭ</a:t>
            </a:r>
            <a:r>
              <a:rPr lang="en-US" dirty="0"/>
              <a:t>. Almaty: </a:t>
            </a:r>
            <a:r>
              <a:rPr lang="en-US" dirty="0" err="1"/>
              <a:t>Sanat</a:t>
            </a:r>
            <a:r>
              <a:rPr lang="en-US" dirty="0"/>
              <a:t>, 1997. Print.</a:t>
            </a:r>
          </a:p>
          <a:p>
            <a:r>
              <a:rPr lang="en-US" dirty="0"/>
              <a:t> </a:t>
            </a:r>
            <a:r>
              <a:rPr lang="en-US" dirty="0" err="1"/>
              <a:t>Zobalang</a:t>
            </a:r>
            <a:r>
              <a:rPr lang="en-US" dirty="0"/>
              <a:t> (</a:t>
            </a:r>
            <a:r>
              <a:rPr lang="en-US" dirty="0" err="1"/>
              <a:t>küshtep</a:t>
            </a:r>
            <a:r>
              <a:rPr lang="en-US" dirty="0"/>
              <a:t> </a:t>
            </a:r>
            <a:r>
              <a:rPr lang="en-US" dirty="0" err="1"/>
              <a:t>ŭzhumdast</a:t>
            </a:r>
            <a:r>
              <a:rPr lang="ru-RU" dirty="0"/>
              <a:t>ї</a:t>
            </a:r>
            <a:r>
              <a:rPr lang="en-US" dirty="0" err="1"/>
              <a:t>rugha</a:t>
            </a:r>
            <a:r>
              <a:rPr lang="en-US" dirty="0"/>
              <a:t> </a:t>
            </a:r>
            <a:r>
              <a:rPr lang="en-US" dirty="0" err="1"/>
              <a:t>kars</a:t>
            </a:r>
            <a:r>
              <a:rPr lang="ru-RU" dirty="0"/>
              <a:t>ї</a:t>
            </a:r>
            <a:r>
              <a:rPr lang="en-US" dirty="0"/>
              <a:t>l</a:t>
            </a:r>
            <a:r>
              <a:rPr lang="ru-RU" dirty="0"/>
              <a:t>ї</a:t>
            </a:r>
            <a:r>
              <a:rPr lang="en-US" dirty="0"/>
              <a:t>q): </a:t>
            </a:r>
            <a:r>
              <a:rPr lang="en-US" dirty="0" err="1"/>
              <a:t>Oqu</a:t>
            </a:r>
            <a:r>
              <a:rPr lang="en-US" dirty="0"/>
              <a:t> </a:t>
            </a:r>
            <a:r>
              <a:rPr lang="en-US" dirty="0" err="1"/>
              <a:t>qŭralï</a:t>
            </a:r>
            <a:r>
              <a:rPr lang="en-US" dirty="0"/>
              <a:t>. Almaty: </a:t>
            </a:r>
            <a:r>
              <a:rPr lang="en-US" dirty="0" err="1"/>
              <a:t>Sanat</a:t>
            </a:r>
            <a:r>
              <a:rPr lang="en-US" dirty="0"/>
              <a:t>, 1994. Print.</a:t>
            </a:r>
          </a:p>
          <a:p>
            <a:endParaRPr lang="ru-RU" dirty="0"/>
          </a:p>
        </p:txBody>
      </p:sp>
    </p:spTree>
    <p:extLst>
      <p:ext uri="{BB962C8B-B14F-4D97-AF65-F5344CB8AC3E}">
        <p14:creationId xmlns:p14="http://schemas.microsoft.com/office/powerpoint/2010/main" val="19291253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lnSpcReduction="10000"/>
          </a:bodyPr>
          <a:lstStyle/>
          <a:p>
            <a:r>
              <a:rPr lang="en-US" dirty="0"/>
              <a:t>Sarah Cameron. The Hungry Steppe: Famine, Violence, and the Making of Soviet Kazakhstan. Ithaca, N.Y.: Cornell University Press, 2018. Pp. xi, 277. </a:t>
            </a:r>
          </a:p>
          <a:p>
            <a:r>
              <a:rPr lang="en-US" dirty="0"/>
              <a:t>Robert Kindler. Stalin’s Nomads: Power and Famine in Kazakhstan. Translated by CYNTHIA KLOHR. (Central Eurasia in Context Series.) Pittsburgh, Pa.: University of Pittsburgh Press, 2018. Pp. xiii, 360. </a:t>
            </a:r>
            <a:endParaRPr lang="ru-RU" dirty="0"/>
          </a:p>
        </p:txBody>
      </p:sp>
    </p:spTree>
    <p:extLst>
      <p:ext uri="{BB962C8B-B14F-4D97-AF65-F5344CB8AC3E}">
        <p14:creationId xmlns:p14="http://schemas.microsoft.com/office/powerpoint/2010/main" val="27326634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marL="342900" lvl="0" indent="-342900">
              <a:spcBef>
                <a:spcPct val="20000"/>
              </a:spcBef>
            </a:pPr>
            <a:r>
              <a:rPr lang="en-US" sz="2000" dirty="0">
                <a:solidFill>
                  <a:prstClr val="black"/>
                </a:solidFill>
                <a:ea typeface="+mn-ea"/>
                <a:cs typeface="+mn-cs"/>
              </a:rPr>
              <a:t>Sarah Cameron. The Hungry Steppe: Famine, Violence, and the Making of Soviet Kazakhstan. Ithaca, N.Y.: Cornell University Press, 2018. Pp. xi, 277. </a:t>
            </a:r>
            <a:br>
              <a:rPr lang="en-US" sz="2000" dirty="0">
                <a:solidFill>
                  <a:prstClr val="black"/>
                </a:solidFill>
                <a:ea typeface="+mn-ea"/>
                <a:cs typeface="+mn-cs"/>
              </a:rPr>
            </a:br>
            <a:endParaRPr lang="ru-RU" sz="2000" dirty="0"/>
          </a:p>
        </p:txBody>
      </p:sp>
      <p:sp>
        <p:nvSpPr>
          <p:cNvPr id="3" name="Объект 2"/>
          <p:cNvSpPr>
            <a:spLocks noGrp="1"/>
          </p:cNvSpPr>
          <p:nvPr>
            <p:ph idx="1"/>
          </p:nvPr>
        </p:nvSpPr>
        <p:spPr/>
        <p:txBody>
          <a:bodyPr>
            <a:normAutofit fontScale="92500" lnSpcReduction="20000"/>
          </a:bodyPr>
          <a:lstStyle/>
          <a:p>
            <a:r>
              <a:rPr lang="en-US" dirty="0"/>
              <a:t>The Hungry Steppe examines one of the most heinous crimes of the Stalinist regime, the Kazakh famine of 1930–33. More than 1.5 million people perished in this famine, a quarter of Kazakhstan’s population, and the crisis transformed a territory the size of continental Europe. Yet the story of this famine has remained mostly hidden from view. Drawing upon state and Communist party documents, as well as oral history and memoir accounts in Russian and in Kazakh, Sarah Cameron reveals this brutal story and its devastating consequences for Kazakh society</a:t>
            </a:r>
          </a:p>
          <a:p>
            <a:endParaRPr lang="en-US" dirty="0"/>
          </a:p>
        </p:txBody>
      </p:sp>
    </p:spTree>
    <p:extLst>
      <p:ext uri="{BB962C8B-B14F-4D97-AF65-F5344CB8AC3E}">
        <p14:creationId xmlns:p14="http://schemas.microsoft.com/office/powerpoint/2010/main" val="39706327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2200" dirty="0"/>
              <a:t>Sarah Cameron. The Hungry Steppe: Famine, Violence, and the Making of Soviet Kazakhstan. Ithaca, N.Y.: Cornell University Press, 2018. Pp. xi, 277. </a:t>
            </a:r>
            <a:br>
              <a:rPr lang="en-US" dirty="0"/>
            </a:br>
            <a:endParaRPr lang="ru-RU" dirty="0"/>
          </a:p>
        </p:txBody>
      </p:sp>
      <p:sp>
        <p:nvSpPr>
          <p:cNvPr id="3" name="Объект 2"/>
          <p:cNvSpPr>
            <a:spLocks noGrp="1"/>
          </p:cNvSpPr>
          <p:nvPr>
            <p:ph idx="1"/>
          </p:nvPr>
        </p:nvSpPr>
        <p:spPr/>
        <p:txBody>
          <a:bodyPr>
            <a:normAutofit fontScale="62500" lnSpcReduction="20000"/>
          </a:bodyPr>
          <a:lstStyle/>
          <a:p>
            <a:r>
              <a:rPr lang="en-US" dirty="0"/>
              <a:t>Through the most violent of means the Kazakh famine created Soviet Kazakhstan, a stable territory with clearly delineated boundaries that was an integral part of the Soviet economic system; and it forged a new Kazakh national identity. But this state-driven modernization project was uneven. Ultimately, Cameron finds, neither Kazakhstan nor Kazakhs themselves were integrated into the Soviet system in precisely the ways that Moscow had originally hoped. The experience of the famine scarred the republic for the remainder of the Soviet era and shaped its transformation into an independent nation in 1991.</a:t>
            </a:r>
          </a:p>
          <a:p>
            <a:endParaRPr lang="en-US" dirty="0"/>
          </a:p>
          <a:p>
            <a:r>
              <a:rPr lang="en-US" dirty="0"/>
              <a:t>Cameron uses her history of the Kazakh famine to overturn several assumptions about violence, modernization, and nation-making under Stalin, highlighting, in particular, the creation of a new Kazakh national identity, and how environmental factors shaped Soviet development. Ultimately, The Hungry Steppe depicts the Soviet regime and its disastrous policies in a new and unusual light.</a:t>
            </a:r>
          </a:p>
          <a:p>
            <a:endParaRPr lang="ru-RU" dirty="0"/>
          </a:p>
        </p:txBody>
      </p:sp>
    </p:spTree>
    <p:extLst>
      <p:ext uri="{BB962C8B-B14F-4D97-AF65-F5344CB8AC3E}">
        <p14:creationId xmlns:p14="http://schemas.microsoft.com/office/powerpoint/2010/main" val="907203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Characteristics of the person who are formulating the problem</a:t>
            </a:r>
            <a:endParaRPr lang="ru-RU" dirty="0"/>
          </a:p>
        </p:txBody>
      </p:sp>
      <p:sp>
        <p:nvSpPr>
          <p:cNvPr id="3" name="Объект 2"/>
          <p:cNvSpPr>
            <a:spLocks noGrp="1"/>
          </p:cNvSpPr>
          <p:nvPr>
            <p:ph idx="1"/>
          </p:nvPr>
        </p:nvSpPr>
        <p:spPr/>
        <p:txBody>
          <a:bodyPr>
            <a:normAutofit fontScale="85000" lnSpcReduction="10000"/>
          </a:bodyPr>
          <a:lstStyle/>
          <a:p>
            <a:r>
              <a:rPr lang="en-US" dirty="0"/>
              <a:t>with large and high quality of knowledge in the respective field,</a:t>
            </a:r>
          </a:p>
          <a:p>
            <a:r>
              <a:rPr lang="en-US" dirty="0"/>
              <a:t>–	with high creativity, able to think independently, large knowledge in culture and history,  with ability to persist  in research despite of serious problems,      </a:t>
            </a:r>
          </a:p>
          <a:p>
            <a:r>
              <a:rPr lang="en-US" dirty="0"/>
              <a:t>–	with non-conventional thinking,</a:t>
            </a:r>
          </a:p>
          <a:p>
            <a:r>
              <a:rPr lang="en-US" dirty="0"/>
              <a:t>  –   able to doubt on recent valid truth (dogmas),</a:t>
            </a:r>
          </a:p>
          <a:p>
            <a:r>
              <a:rPr lang="en-US" dirty="0"/>
              <a:t>  –   able to formulate and publicly present his/her own doubts, </a:t>
            </a:r>
          </a:p>
          <a:p>
            <a:r>
              <a:rPr lang="en-US" dirty="0"/>
              <a:t>  –   with appropriate dose of curiosity,</a:t>
            </a:r>
          </a:p>
          <a:p>
            <a:pPr marL="0" indent="0">
              <a:buNone/>
            </a:pPr>
            <a:endParaRPr lang="ru-RU" dirty="0"/>
          </a:p>
        </p:txBody>
      </p:sp>
    </p:spTree>
    <p:extLst>
      <p:ext uri="{BB962C8B-B14F-4D97-AF65-F5344CB8AC3E}">
        <p14:creationId xmlns:p14="http://schemas.microsoft.com/office/powerpoint/2010/main" val="25551740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Characteristics of the person who are formulating the problem</a:t>
            </a:r>
            <a:endParaRPr lang="ru-RU" dirty="0"/>
          </a:p>
        </p:txBody>
      </p:sp>
      <p:sp>
        <p:nvSpPr>
          <p:cNvPr id="3" name="Объект 2"/>
          <p:cNvSpPr>
            <a:spLocks noGrp="1"/>
          </p:cNvSpPr>
          <p:nvPr>
            <p:ph idx="1"/>
          </p:nvPr>
        </p:nvSpPr>
        <p:spPr/>
        <p:txBody>
          <a:bodyPr>
            <a:normAutofit fontScale="85000" lnSpcReduction="10000"/>
          </a:bodyPr>
          <a:lstStyle/>
          <a:p>
            <a:r>
              <a:rPr lang="en-US" dirty="0"/>
              <a:t>able to resist to fashionable hypotheses and theories,</a:t>
            </a:r>
          </a:p>
          <a:p>
            <a:r>
              <a:rPr lang="en-US" dirty="0"/>
              <a:t>  –   able to preserve independent thinking in the „sphere“ of strong scientific and/or</a:t>
            </a:r>
          </a:p>
          <a:p>
            <a:r>
              <a:rPr lang="en-US" dirty="0"/>
              <a:t>       political personalities,</a:t>
            </a:r>
          </a:p>
          <a:p>
            <a:r>
              <a:rPr lang="en-US" dirty="0"/>
              <a:t>  –  with high grade of perseverance in looking for scientific problem and its definition,</a:t>
            </a:r>
          </a:p>
          <a:p>
            <a:r>
              <a:rPr lang="en-US" dirty="0"/>
              <a:t>      able to look at scientific problem from different points of view,</a:t>
            </a:r>
          </a:p>
          <a:p>
            <a:r>
              <a:rPr lang="en-US" dirty="0"/>
              <a:t>  –   possessing excellent memory and appropriate dose of emotionality.</a:t>
            </a:r>
          </a:p>
          <a:p>
            <a:endParaRPr lang="ru-RU" dirty="0"/>
          </a:p>
        </p:txBody>
      </p:sp>
    </p:spTree>
    <p:extLst>
      <p:ext uri="{BB962C8B-B14F-4D97-AF65-F5344CB8AC3E}">
        <p14:creationId xmlns:p14="http://schemas.microsoft.com/office/powerpoint/2010/main" val="6171843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en-US" sz="3600" dirty="0"/>
              <a:t>How the really important scientific problem can be discovered and defined? </a:t>
            </a:r>
            <a:endParaRPr lang="ru-RU" sz="3600" dirty="0"/>
          </a:p>
        </p:txBody>
      </p:sp>
      <p:sp>
        <p:nvSpPr>
          <p:cNvPr id="3" name="Объект 2"/>
          <p:cNvSpPr>
            <a:spLocks noGrp="1"/>
          </p:cNvSpPr>
          <p:nvPr>
            <p:ph idx="1"/>
          </p:nvPr>
        </p:nvSpPr>
        <p:spPr/>
        <p:txBody>
          <a:bodyPr>
            <a:normAutofit fontScale="92500" lnSpcReduction="20000"/>
          </a:bodyPr>
          <a:lstStyle/>
          <a:p>
            <a:pPr marL="0" indent="0">
              <a:buNone/>
            </a:pPr>
            <a:r>
              <a:rPr lang="en-US" dirty="0"/>
              <a:t>According the definition the problem is something you’d like to know more about, a question you’d like to answer. Such questions can come from many different sources: from lectures or textbooks, from an experiment you have just made (that raised another questions), from articles you’ve read in scientific journals or even newspapers and magazines. To identify a scientific problem, than, you can find sources that relate to your topic and look to see what problems are raised in your search. Write down the problems that you find. </a:t>
            </a:r>
            <a:endParaRPr lang="ru-RU" dirty="0"/>
          </a:p>
        </p:txBody>
      </p:sp>
    </p:spTree>
    <p:extLst>
      <p:ext uri="{BB962C8B-B14F-4D97-AF65-F5344CB8AC3E}">
        <p14:creationId xmlns:p14="http://schemas.microsoft.com/office/powerpoint/2010/main" val="4269601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en-US" sz="3600" dirty="0"/>
              <a:t>How the really important scientific problem can be discovered and defined? </a:t>
            </a:r>
            <a:endParaRPr lang="ru-RU" sz="3600" dirty="0"/>
          </a:p>
        </p:txBody>
      </p:sp>
      <p:sp>
        <p:nvSpPr>
          <p:cNvPr id="3" name="Объект 2"/>
          <p:cNvSpPr>
            <a:spLocks noGrp="1"/>
          </p:cNvSpPr>
          <p:nvPr>
            <p:ph idx="1"/>
          </p:nvPr>
        </p:nvSpPr>
        <p:spPr/>
        <p:txBody>
          <a:bodyPr>
            <a:normAutofit lnSpcReduction="10000"/>
          </a:bodyPr>
          <a:lstStyle/>
          <a:p>
            <a:pPr marL="0" indent="0">
              <a:buNone/>
            </a:pPr>
            <a:r>
              <a:rPr lang="en-US" dirty="0"/>
              <a:t>Choose one that would be interesting to solve and that is feasible for you to solve</a:t>
            </a:r>
          </a:p>
          <a:p>
            <a:pPr marL="0" indent="0">
              <a:buNone/>
            </a:pPr>
            <a:r>
              <a:rPr lang="en-US" dirty="0"/>
              <a:t> Discovery of good scientific problem can't be planned. It will emerge </a:t>
            </a:r>
            <a:r>
              <a:rPr lang="ru-RU" dirty="0"/>
              <a:t>всплывать, возникать</a:t>
            </a:r>
            <a:r>
              <a:rPr lang="en-US" dirty="0"/>
              <a:t> or not! It can emerge at any time of day and night, at any situations (sometimes very peculiar) without any identifiable </a:t>
            </a:r>
            <a:r>
              <a:rPr lang="ru-RU" dirty="0" err="1"/>
              <a:t>опозноваемой</a:t>
            </a:r>
            <a:r>
              <a:rPr lang="ru-RU" dirty="0"/>
              <a:t> </a:t>
            </a:r>
            <a:r>
              <a:rPr lang="en-US" dirty="0"/>
              <a:t>dependence to previous study or research work. </a:t>
            </a:r>
            <a:endParaRPr lang="ru-RU" dirty="0"/>
          </a:p>
        </p:txBody>
      </p:sp>
    </p:spTree>
    <p:extLst>
      <p:ext uri="{BB962C8B-B14F-4D97-AF65-F5344CB8AC3E}">
        <p14:creationId xmlns:p14="http://schemas.microsoft.com/office/powerpoint/2010/main" val="21430393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3200" dirty="0"/>
              <a:t>some situations and activities as the source of new ideas, new scientific problems</a:t>
            </a:r>
            <a:endParaRPr lang="ru-RU" sz="3200" dirty="0"/>
          </a:p>
        </p:txBody>
      </p:sp>
      <p:sp>
        <p:nvSpPr>
          <p:cNvPr id="3" name="Объект 2"/>
          <p:cNvSpPr>
            <a:spLocks noGrp="1"/>
          </p:cNvSpPr>
          <p:nvPr>
            <p:ph idx="1"/>
          </p:nvPr>
        </p:nvSpPr>
        <p:spPr/>
        <p:txBody>
          <a:bodyPr>
            <a:normAutofit fontScale="85000" lnSpcReduction="10000"/>
          </a:bodyPr>
          <a:lstStyle/>
          <a:p>
            <a:pPr marL="0" indent="0">
              <a:buNone/>
            </a:pPr>
            <a:r>
              <a:rPr lang="en-US" dirty="0"/>
              <a:t>Despite of the mentioned uncertainties </a:t>
            </a:r>
            <a:r>
              <a:rPr lang="ru-RU" dirty="0"/>
              <a:t> неопределенности </a:t>
            </a:r>
            <a:r>
              <a:rPr lang="en-US" dirty="0"/>
              <a:t>some situations and activities are more frequently </a:t>
            </a:r>
            <a:r>
              <a:rPr lang="ru-RU" dirty="0"/>
              <a:t>зачастую </a:t>
            </a:r>
            <a:r>
              <a:rPr lang="en-US" dirty="0"/>
              <a:t>recognized as the source of new ideas, new scientific problems. These are:   </a:t>
            </a:r>
          </a:p>
          <a:p>
            <a:r>
              <a:rPr lang="en-US" dirty="0"/>
              <a:t>      – sometimes it can be mere chance</a:t>
            </a:r>
            <a:r>
              <a:rPr lang="ru-RU" dirty="0"/>
              <a:t> не более, чем случай</a:t>
            </a:r>
            <a:r>
              <a:rPr lang="en-US" dirty="0"/>
              <a:t> or it can be a result of observation an accidentally</a:t>
            </a:r>
            <a:r>
              <a:rPr lang="ru-RU" dirty="0"/>
              <a:t>  нечаянно</a:t>
            </a:r>
            <a:r>
              <a:rPr lang="en-US" dirty="0"/>
              <a:t>         Recorded phenomenon during research,</a:t>
            </a:r>
          </a:p>
          <a:p>
            <a:r>
              <a:rPr lang="en-US" dirty="0"/>
              <a:t>     –  it can be discovered by systematic study of the subject, and the problem emerge as a gap</a:t>
            </a:r>
            <a:r>
              <a:rPr lang="ru-RU" dirty="0"/>
              <a:t> пробел</a:t>
            </a:r>
            <a:endParaRPr lang="en-US" dirty="0"/>
          </a:p>
          <a:p>
            <a:endParaRPr lang="ru-RU" dirty="0"/>
          </a:p>
        </p:txBody>
      </p:sp>
    </p:spTree>
    <p:extLst>
      <p:ext uri="{BB962C8B-B14F-4D97-AF65-F5344CB8AC3E}">
        <p14:creationId xmlns:p14="http://schemas.microsoft.com/office/powerpoint/2010/main" val="5033213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sz="3200" dirty="0">
                <a:solidFill>
                  <a:prstClr val="black"/>
                </a:solidFill>
              </a:rPr>
              <a:t>some situations and activities as the source of new ideas, new scientific problems</a:t>
            </a:r>
            <a:endParaRPr lang="ru-RU" dirty="0"/>
          </a:p>
        </p:txBody>
      </p:sp>
      <p:sp>
        <p:nvSpPr>
          <p:cNvPr id="3" name="Объект 2"/>
          <p:cNvSpPr>
            <a:spLocks noGrp="1"/>
          </p:cNvSpPr>
          <p:nvPr>
            <p:ph idx="1"/>
          </p:nvPr>
        </p:nvSpPr>
        <p:spPr/>
        <p:txBody>
          <a:bodyPr/>
          <a:lstStyle/>
          <a:p>
            <a:r>
              <a:rPr lang="en-US" dirty="0"/>
              <a:t>it can be identified during study of different sources of technical literature as </a:t>
            </a:r>
            <a:r>
              <a:rPr lang="ru-RU" dirty="0"/>
              <a:t> </a:t>
            </a:r>
            <a:r>
              <a:rPr lang="en-US" dirty="0"/>
              <a:t>      controversies related to some facts, functions, and so on.</a:t>
            </a:r>
          </a:p>
          <a:p>
            <a:endParaRPr lang="ru-RU" dirty="0"/>
          </a:p>
        </p:txBody>
      </p:sp>
    </p:spTree>
    <p:extLst>
      <p:ext uri="{BB962C8B-B14F-4D97-AF65-F5344CB8AC3E}">
        <p14:creationId xmlns:p14="http://schemas.microsoft.com/office/powerpoint/2010/main" val="972675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At the beginning </a:t>
            </a:r>
            <a:r>
              <a:rPr lang="ru-RU" dirty="0"/>
              <a:t> </a:t>
            </a:r>
            <a:r>
              <a:rPr lang="en-US" dirty="0"/>
              <a:t>of the research</a:t>
            </a:r>
            <a:endParaRPr lang="ru-RU" dirty="0"/>
          </a:p>
        </p:txBody>
      </p:sp>
      <p:sp>
        <p:nvSpPr>
          <p:cNvPr id="3" name="Объект 2"/>
          <p:cNvSpPr>
            <a:spLocks noGrp="1"/>
          </p:cNvSpPr>
          <p:nvPr>
            <p:ph idx="1"/>
          </p:nvPr>
        </p:nvSpPr>
        <p:spPr/>
        <p:txBody>
          <a:bodyPr/>
          <a:lstStyle/>
          <a:p>
            <a:pPr marL="0" indent="0">
              <a:buNone/>
            </a:pPr>
            <a:r>
              <a:rPr lang="en-US" dirty="0"/>
              <a:t>At the beginning the scientific problem is usually not well defined. There are not clear limit, its bounds are not set well. So, you may need to narrow it, to identify a more specific topic within the broader one (refinement </a:t>
            </a:r>
            <a:r>
              <a:rPr lang="ru-RU" dirty="0"/>
              <a:t>улучшение</a:t>
            </a:r>
            <a:r>
              <a:rPr lang="en-US" dirty="0"/>
              <a:t> of research question/problem). This can make it easier to work with.</a:t>
            </a:r>
            <a:endParaRPr lang="ru-RU" dirty="0"/>
          </a:p>
        </p:txBody>
      </p:sp>
    </p:spTree>
    <p:extLst>
      <p:ext uri="{BB962C8B-B14F-4D97-AF65-F5344CB8AC3E}">
        <p14:creationId xmlns:p14="http://schemas.microsoft.com/office/powerpoint/2010/main" val="216711669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17383</TotalTime>
  <Words>2265</Words>
  <Application>Microsoft Office PowerPoint</Application>
  <PresentationFormat>Экран (4:3)</PresentationFormat>
  <Paragraphs>75</Paragraphs>
  <Slides>26</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26</vt:i4>
      </vt:variant>
    </vt:vector>
  </HeadingPairs>
  <TitlesOfParts>
    <vt:vector size="29" baseType="lpstr">
      <vt:lpstr>Arial</vt:lpstr>
      <vt:lpstr>Calibri</vt:lpstr>
      <vt:lpstr>Тема Office</vt:lpstr>
      <vt:lpstr>Lecture 2</vt:lpstr>
      <vt:lpstr>Why is so important to state the problem?</vt:lpstr>
      <vt:lpstr>Characteristics of the person who are formulating the problem</vt:lpstr>
      <vt:lpstr>Characteristics of the person who are formulating the problem</vt:lpstr>
      <vt:lpstr>How the really important scientific problem can be discovered and defined? </vt:lpstr>
      <vt:lpstr>How the really important scientific problem can be discovered and defined? </vt:lpstr>
      <vt:lpstr>some situations and activities as the source of new ideas, new scientific problems</vt:lpstr>
      <vt:lpstr>some situations and activities as the source of new ideas, new scientific problems</vt:lpstr>
      <vt:lpstr>At the beginning  of the research</vt:lpstr>
      <vt:lpstr>To set up the boundaries of scientific problem </vt:lpstr>
      <vt:lpstr>How the research problem is formulated?</vt:lpstr>
      <vt:lpstr>How the research problem is formulated</vt:lpstr>
      <vt:lpstr>the importance of the results?</vt:lpstr>
      <vt:lpstr>„serious“research problems   &amp;„less important“ research problem </vt:lpstr>
      <vt:lpstr>Searching and review the literature relating to the regarding research problem </vt:lpstr>
      <vt:lpstr>Searching and review the literature relating to the regarding research problem </vt:lpstr>
      <vt:lpstr>Searching and review the literature relating to the regarding research problem </vt:lpstr>
      <vt:lpstr>Result of the searching literature</vt:lpstr>
      <vt:lpstr>Презентация PowerPoint</vt:lpstr>
      <vt:lpstr>the Kazakh famine 1931-1933 гг.</vt:lpstr>
      <vt:lpstr>Презентация PowerPoint</vt:lpstr>
      <vt:lpstr>Презентация PowerPoint</vt:lpstr>
      <vt:lpstr>Презентация PowerPoint</vt:lpstr>
      <vt:lpstr>Презентация PowerPoint</vt:lpstr>
      <vt:lpstr>Sarah Cameron. The Hungry Steppe: Famine, Violence, and the Making of Soviet Kazakhstan. Ithaca, N.Y.: Cornell University Press, 2018. Pp. xi, 277.  </vt:lpstr>
      <vt:lpstr>Sarah Cameron. The Hungry Steppe: Famine, Violence, and the Making of Soviet Kazakhstan. Ithaca, N.Y.: Cornell University Press, 2018. Pp. xi, 277.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6</dc:title>
  <dc:creator>Zhanat</dc:creator>
  <cp:lastModifiedBy>Zhanna HP</cp:lastModifiedBy>
  <cp:revision>14</cp:revision>
  <dcterms:created xsi:type="dcterms:W3CDTF">2013-10-02T05:33:20Z</dcterms:created>
  <dcterms:modified xsi:type="dcterms:W3CDTF">2024-09-19T13:31:51Z</dcterms:modified>
</cp:coreProperties>
</file>